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Code" charset="1" panose="020B0809050000020004"/>
      <p:regular r:id="rId10"/>
    </p:embeddedFont>
    <p:embeddedFont>
      <p:font typeface="Fira Code Bold" charset="1" panose="020B0809050000020004"/>
      <p:regular r:id="rId11"/>
    </p:embeddedFont>
    <p:embeddedFont>
      <p:font typeface="Fira Code Light" charset="1" panose="020B0809050000020004"/>
      <p:regular r:id="rId12"/>
    </p:embeddedFont>
    <p:embeddedFont>
      <p:font typeface="Fira Code Semi-Bold" charset="1" panose="020B08090500000200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34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765776" y="3131018"/>
            <a:ext cx="4728849" cy="4710377"/>
          </a:xfrm>
          <a:custGeom>
            <a:avLst/>
            <a:gdLst/>
            <a:ahLst/>
            <a:cxnLst/>
            <a:rect r="r" b="b" t="t" l="l"/>
            <a:pathLst>
              <a:path h="4710377" w="4728849">
                <a:moveTo>
                  <a:pt x="0" y="0"/>
                </a:moveTo>
                <a:lnTo>
                  <a:pt x="4728849" y="0"/>
                </a:lnTo>
                <a:lnTo>
                  <a:pt x="4728849" y="4710377"/>
                </a:lnTo>
                <a:lnTo>
                  <a:pt x="0" y="471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55332" y="1822959"/>
            <a:ext cx="14918680" cy="743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4 + 4 # Soma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4 - 2 # Subtração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4 * 5 # Multiplicação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2 ** 3  # Exponenciação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20 / 2 # Divisão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20 % 3 # Módulo - retorna o resto da divisão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13988" y="895350"/>
            <a:ext cx="15060025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Operações Matemáticas Básicas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822959"/>
            <a:ext cx="16230600" cy="743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entrada = input ('Digite algo ') # Sempre String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print (‘Voce digitou %s’ %entrada)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entrada_int = int (input (‘Numero ‘))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print (‘Voce digitou %d’ %entrada_int)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type (entrada) # retorna String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type (entrada_int) # retorna Int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16783" y="626407"/>
            <a:ext cx="8254433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Entrada de Dados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3365"/>
            <a:ext cx="16230600" cy="870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int (input ('Digite um numero qualquer '))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if a == 1: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print ('Aqui deu um')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elif a == 2: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print ('Aqui deu dois')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else: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print ('Aqui não deu nem um nem dois')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60146" y="332153"/>
            <a:ext cx="4767709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Condições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3365"/>
            <a:ext cx="16230600" cy="743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x = 0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while x&lt;3: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print (x)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x = x + 1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for n in range(3):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        print (n)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89897" y="332153"/>
            <a:ext cx="5108207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Repetições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83365"/>
            <a:ext cx="16230600" cy="870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tupla = (0,2,4,6,8) # Imutável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tupla[0] = 1 # resulta erro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lista = [0,1,2,3] # Mutável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lista[0] = -1 # altera o valor na posição 0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lista = [n for n in range (10)] # gera lista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dicionário = {’chave_1’ : ‘valor_1’ }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dicionário ['chave_1']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82384" y="332153"/>
            <a:ext cx="9323232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Conjuntos de Dados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02809" y="3635287"/>
            <a:ext cx="4728849" cy="4710377"/>
          </a:xfrm>
          <a:custGeom>
            <a:avLst/>
            <a:gdLst/>
            <a:ahLst/>
            <a:cxnLst/>
            <a:rect r="r" b="b" t="t" l="l"/>
            <a:pathLst>
              <a:path h="4710377" w="4728849">
                <a:moveTo>
                  <a:pt x="0" y="0"/>
                </a:moveTo>
                <a:lnTo>
                  <a:pt x="4728849" y="0"/>
                </a:lnTo>
                <a:lnTo>
                  <a:pt x="4728849" y="4710377"/>
                </a:lnTo>
                <a:lnTo>
                  <a:pt x="0" y="471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51978" y="2446007"/>
            <a:ext cx="15851425" cy="616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1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b = 2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c = 'Texto' # Não precisa especificar tipo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lição = 'Outro Texto'  # Podem ser acentuadas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print (b * lição)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51978" y="895350"/>
            <a:ext cx="15384045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Variáveis e Atribuição de Valores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02809" y="3635287"/>
            <a:ext cx="4728849" cy="4710377"/>
          </a:xfrm>
          <a:custGeom>
            <a:avLst/>
            <a:gdLst/>
            <a:ahLst/>
            <a:cxnLst/>
            <a:rect r="r" b="b" t="t" l="l"/>
            <a:pathLst>
              <a:path h="4710377" w="4728849">
                <a:moveTo>
                  <a:pt x="0" y="0"/>
                </a:moveTo>
                <a:lnTo>
                  <a:pt x="4728849" y="0"/>
                </a:lnTo>
                <a:lnTo>
                  <a:pt x="4728849" y="4710377"/>
                </a:lnTo>
                <a:lnTo>
                  <a:pt x="0" y="471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7875" y="2025155"/>
            <a:ext cx="15851425" cy="743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a1 = 1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# 1a = 1200 Não pode começar com números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velocidade = 60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salário_médio = 1200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# salário médio = 1200 Não pode usar espaços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_variável = 10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83511" y="895350"/>
            <a:ext cx="12720978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Nomes de variáveis válidos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02809" y="3635287"/>
            <a:ext cx="4728849" cy="4710377"/>
          </a:xfrm>
          <a:custGeom>
            <a:avLst/>
            <a:gdLst/>
            <a:ahLst/>
            <a:cxnLst/>
            <a:rect r="r" b="b" t="t" l="l"/>
            <a:pathLst>
              <a:path h="4710377" w="4728849">
                <a:moveTo>
                  <a:pt x="0" y="0"/>
                </a:moveTo>
                <a:lnTo>
                  <a:pt x="4728849" y="0"/>
                </a:lnTo>
                <a:lnTo>
                  <a:pt x="4728849" y="4710377"/>
                </a:lnTo>
                <a:lnTo>
                  <a:pt x="0" y="471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7875" y="2444920"/>
            <a:ext cx="15851425" cy="490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5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type (a) # resulta int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b = 3.0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type (b) # resulta float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67662" y="895350"/>
            <a:ext cx="13752676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Tipos de Variáveis Numéricas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202809" y="3635287"/>
            <a:ext cx="4728849" cy="4710377"/>
          </a:xfrm>
          <a:custGeom>
            <a:avLst/>
            <a:gdLst/>
            <a:ahLst/>
            <a:cxnLst/>
            <a:rect r="r" b="b" t="t" l="l"/>
            <a:pathLst>
              <a:path h="4710377" w="4728849">
                <a:moveTo>
                  <a:pt x="0" y="0"/>
                </a:moveTo>
                <a:lnTo>
                  <a:pt x="4728849" y="0"/>
                </a:lnTo>
                <a:lnTo>
                  <a:pt x="4728849" y="4710377"/>
                </a:lnTo>
                <a:lnTo>
                  <a:pt x="0" y="47103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07875" y="2444920"/>
            <a:ext cx="8489100" cy="490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True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type (a) # resulta bool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b = False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"/>
              </a:rPr>
              <a:t>&gt;&gt;&gt; type (b) # resulta bool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79220" y="895350"/>
            <a:ext cx="10129561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Variáveis do tipo bool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822959"/>
            <a:ext cx="8489100" cy="490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True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b = False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== b # Resulta False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!= b # Resulta True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601959" y="895350"/>
            <a:ext cx="11084082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Operadores Relacionais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17800" y="1822959"/>
            <a:ext cx="8489100" cy="7435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5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b = 6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&gt; b # Resulta False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&gt; b # Resulta False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&lt;= b # Resulta True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&lt;= b # Resulta True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259992"/>
            <a:ext cx="8489100" cy="616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= True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b = False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not (a) # Resulta False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and b # Resulta False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or b # resulta True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31232" y="895350"/>
            <a:ext cx="9225537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Operadores Lógicos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259992"/>
            <a:ext cx="16230600" cy="4901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texto = 'Isso é uma String 1234'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len (texto)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texto [7: 17]  # Fatiamento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</a:t>
            </a:r>
            <a:r>
              <a:rPr lang="en-US" sz="3999">
                <a:solidFill>
                  <a:srgbClr val="000000"/>
                </a:solidFill>
                <a:latin typeface="Fira Code Bold"/>
              </a:rPr>
              <a:t>texto + '5678' # Concatenação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303452" y="895350"/>
            <a:ext cx="11681095" cy="1259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60"/>
              </a:lnSpc>
            </a:pPr>
            <a:r>
              <a:rPr lang="en-US" sz="7400">
                <a:solidFill>
                  <a:srgbClr val="000000"/>
                </a:solidFill>
                <a:latin typeface="Open Sans Bold"/>
              </a:rPr>
              <a:t>String - Seqüência Literal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-34375" t="0" r="-34375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33400"/>
            <a:ext cx="16230600" cy="8702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a , b , texto = 5, 5.0, ‘Teste’ 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= 'O resultado é %d' #02d exibe 2 dig.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% a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= 'O resultado é %5.2f'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% b</a:t>
            </a:r>
          </a:p>
          <a:p>
            <a:pPr algn="just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= 'O resultado é %s'</a:t>
            </a:r>
          </a:p>
          <a:p>
            <a:pPr algn="just" marL="0" indent="0" lvl="0">
              <a:lnSpc>
                <a:spcPts val="9999"/>
              </a:lnSpc>
            </a:pPr>
            <a:r>
              <a:rPr lang="en-US" sz="3999">
                <a:solidFill>
                  <a:srgbClr val="000000"/>
                </a:solidFill>
                <a:latin typeface="Fira Code Bold"/>
              </a:rPr>
              <a:t>&gt;&gt;&gt; composição % texto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DAGAJZ6OqiY</dc:identifier>
  <dcterms:modified xsi:type="dcterms:W3CDTF">2011-08-01T06:04:30Z</dcterms:modified>
  <cp:revision>1</cp:revision>
  <dc:title>Fira Code</dc:title>
</cp:coreProperties>
</file>

<file path=docProps/thumbnail.jpeg>
</file>